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89"/>
    <a:srgbClr val="009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63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73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3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99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34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1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39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5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69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66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F78F-8CC6-4210-98A8-4A5FCBFE609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D3D9-6C36-410F-AF08-11F9FF795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1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1340768"/>
            <a:ext cx="5904656" cy="1470025"/>
          </a:xfrm>
          <a:ln>
            <a:noFill/>
          </a:ln>
          <a:scene3d>
            <a:camera prst="orthographicFront"/>
            <a:lightRig rig="threePt" dir="t"/>
          </a:scene3d>
          <a:sp3d extrusionH="76200">
            <a:bevelT w="0" h="0"/>
            <a:extrusionClr>
              <a:schemeClr val="tx1"/>
            </a:extrusionClr>
          </a:sp3d>
        </p:spPr>
        <p:txBody>
          <a:bodyPr/>
          <a:lstStyle/>
          <a:p>
            <a:pPr algn="l"/>
            <a:r>
              <a:rPr lang="cs-CZ" dirty="0" smtClean="0">
                <a:solidFill>
                  <a:srgbClr val="001489"/>
                </a:solidFill>
              </a:rPr>
              <a:t>Sdílená městská doprava</a:t>
            </a:r>
            <a:endParaRPr lang="cs-CZ" dirty="0">
              <a:solidFill>
                <a:srgbClr val="001489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2708920"/>
            <a:ext cx="5976664" cy="1752600"/>
          </a:xfrm>
        </p:spPr>
        <p:txBody>
          <a:bodyPr/>
          <a:lstStyle/>
          <a:p>
            <a:pPr algn="l"/>
            <a:endParaRPr lang="cs-CZ" dirty="0">
              <a:solidFill>
                <a:srgbClr val="009B77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83768" y="1484784"/>
            <a:ext cx="6552728" cy="1082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473968" y="2564904"/>
            <a:ext cx="6552728" cy="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9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30622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001489"/>
                </a:solidFill>
              </a:rPr>
              <a:t/>
            </a:r>
            <a:br>
              <a:rPr lang="cs-CZ" sz="4000" dirty="0" smtClean="0">
                <a:solidFill>
                  <a:srgbClr val="001489"/>
                </a:solidFill>
              </a:rPr>
            </a:br>
            <a:r>
              <a:rPr lang="cs-CZ" sz="4000" dirty="0" smtClean="0">
                <a:solidFill>
                  <a:srgbClr val="001489"/>
                </a:solidFill>
              </a:rPr>
              <a:t>Sdílená </a:t>
            </a:r>
            <a:r>
              <a:rPr lang="cs-CZ" sz="4000" dirty="0">
                <a:solidFill>
                  <a:srgbClr val="001489"/>
                </a:solidFill>
              </a:rPr>
              <a:t>kola, koloběžky, </a:t>
            </a:r>
            <a:r>
              <a:rPr lang="cs-CZ" sz="4000" dirty="0" smtClean="0">
                <a:solidFill>
                  <a:srgbClr val="001489"/>
                </a:solidFill>
              </a:rPr>
              <a:t>skútry</a:t>
            </a:r>
            <a:r>
              <a:rPr lang="cs-CZ" dirty="0">
                <a:solidFill>
                  <a:srgbClr val="001489"/>
                </a:solidFill>
              </a:rPr>
              <a:t/>
            </a:r>
            <a:br>
              <a:rPr lang="cs-CZ" dirty="0">
                <a:solidFill>
                  <a:srgbClr val="001489"/>
                </a:solidFill>
              </a:rPr>
            </a:br>
            <a:endParaRPr lang="cs-CZ" dirty="0">
              <a:solidFill>
                <a:srgbClr val="00148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1495325"/>
            <a:ext cx="6203032" cy="4525963"/>
          </a:xfrm>
        </p:spPr>
        <p:txBody>
          <a:bodyPr>
            <a:normAutofit/>
          </a:bodyPr>
          <a:lstStyle/>
          <a:p>
            <a:r>
              <a:rPr lang="cs-CZ" sz="2200" dirty="0" smtClean="0"/>
              <a:t>jsou </a:t>
            </a:r>
            <a:r>
              <a:rPr lang="cs-CZ" sz="2200" dirty="0"/>
              <a:t>formy individuální sdílené dopravy, podobně jako </a:t>
            </a:r>
            <a:r>
              <a:rPr lang="cs-CZ" sz="2200" dirty="0" err="1"/>
              <a:t>carsharing</a:t>
            </a:r>
            <a:r>
              <a:rPr lang="cs-CZ" sz="2200" dirty="0"/>
              <a:t>, avšak s tím rozdílem, že </a:t>
            </a:r>
            <a:r>
              <a:rPr lang="cs-CZ" sz="2200" u="sng" dirty="0"/>
              <a:t>potřebují výrazně méně prostoru pro jízdu i parkování</a:t>
            </a:r>
            <a:r>
              <a:rPr lang="cs-CZ" sz="2200" dirty="0"/>
              <a:t>. </a:t>
            </a:r>
            <a:endParaRPr lang="cs-CZ" sz="2200" dirty="0" smtClean="0"/>
          </a:p>
          <a:p>
            <a:r>
              <a:rPr lang="cs-CZ" sz="2200" dirty="0" smtClean="0"/>
              <a:t>v </a:t>
            </a:r>
            <a:r>
              <a:rPr lang="cs-CZ" sz="2200" dirty="0"/>
              <a:t>tom jsou pro přetížené části </a:t>
            </a:r>
            <a:r>
              <a:rPr lang="cs-CZ" sz="2200" dirty="0" smtClean="0"/>
              <a:t>měst </a:t>
            </a:r>
            <a:r>
              <a:rPr lang="cs-CZ" sz="2200" dirty="0"/>
              <a:t>přínosné. </a:t>
            </a:r>
            <a:endParaRPr lang="cs-CZ" sz="2200" dirty="0" smtClean="0"/>
          </a:p>
          <a:p>
            <a:r>
              <a:rPr lang="cs-CZ" sz="2200" dirty="0" smtClean="0"/>
              <a:t>Přeprava </a:t>
            </a:r>
            <a:r>
              <a:rPr lang="cs-CZ" sz="2200" dirty="0"/>
              <a:t>na jízdním kole je sice vhodnější spíše pro kratší vzdálenosti, ale v případě </a:t>
            </a:r>
            <a:r>
              <a:rPr lang="cs-CZ" sz="2200" dirty="0" err="1"/>
              <a:t>elektrokol</a:t>
            </a:r>
            <a:r>
              <a:rPr lang="cs-CZ" sz="2200" dirty="0"/>
              <a:t> se jejich dojezdová vzdálenost výrazně prodlužuje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 </a:t>
            </a:r>
            <a:r>
              <a:rPr lang="cs-CZ" sz="2200" dirty="0"/>
              <a:t>Významný přínos pro městskou mobilitu tvoří zejména kombinace systému sdílených kol s MHD a zajištění přepravy na tzv. poslední míli cesty.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83768" y="116632"/>
            <a:ext cx="6552728" cy="1082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73968" y="1196752"/>
            <a:ext cx="6552728" cy="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0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30622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001489"/>
                </a:solidFill>
              </a:rPr>
              <a:t/>
            </a:r>
            <a:br>
              <a:rPr lang="cs-CZ" sz="4000" dirty="0" smtClean="0">
                <a:solidFill>
                  <a:srgbClr val="001489"/>
                </a:solidFill>
              </a:rPr>
            </a:br>
            <a:r>
              <a:rPr lang="cs-CZ" sz="4000" dirty="0" smtClean="0">
                <a:solidFill>
                  <a:srgbClr val="001489"/>
                </a:solidFill>
              </a:rPr>
              <a:t>Sdílená </a:t>
            </a:r>
            <a:r>
              <a:rPr lang="cs-CZ" sz="4000" dirty="0">
                <a:solidFill>
                  <a:srgbClr val="001489"/>
                </a:solidFill>
              </a:rPr>
              <a:t>kola, koloběžky, </a:t>
            </a:r>
            <a:r>
              <a:rPr lang="cs-CZ" sz="4000" dirty="0" smtClean="0">
                <a:solidFill>
                  <a:srgbClr val="001489"/>
                </a:solidFill>
              </a:rPr>
              <a:t>skútry</a:t>
            </a:r>
            <a:r>
              <a:rPr lang="cs-CZ" dirty="0">
                <a:solidFill>
                  <a:srgbClr val="001489"/>
                </a:solidFill>
              </a:rPr>
              <a:t/>
            </a:r>
            <a:br>
              <a:rPr lang="cs-CZ" dirty="0">
                <a:solidFill>
                  <a:srgbClr val="001489"/>
                </a:solidFill>
              </a:rPr>
            </a:br>
            <a:endParaRPr lang="cs-CZ" dirty="0">
              <a:solidFill>
                <a:srgbClr val="00148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1495325"/>
            <a:ext cx="6203032" cy="2509739"/>
          </a:xfrm>
        </p:spPr>
        <p:txBody>
          <a:bodyPr>
            <a:normAutofit/>
          </a:bodyPr>
          <a:lstStyle/>
          <a:p>
            <a:r>
              <a:rPr lang="cs-CZ" sz="2200" dirty="0" smtClean="0"/>
              <a:t>Úzká spolupráce s provozovateli, </a:t>
            </a:r>
            <a:r>
              <a:rPr lang="cs-CZ" sz="2200" dirty="0" err="1" smtClean="0"/>
              <a:t>např</a:t>
            </a:r>
            <a:r>
              <a:rPr lang="cs-CZ" sz="2200" dirty="0" smtClean="0"/>
              <a:t> </a:t>
            </a:r>
            <a:r>
              <a:rPr lang="cs-CZ" sz="2200" dirty="0" err="1" smtClean="0"/>
              <a:t>Rekola</a:t>
            </a:r>
            <a:r>
              <a:rPr lang="cs-CZ" sz="2200" dirty="0" smtClean="0"/>
              <a:t>, </a:t>
            </a:r>
            <a:r>
              <a:rPr lang="cs-CZ" sz="2200" dirty="0" err="1" smtClean="0"/>
              <a:t>Next</a:t>
            </a:r>
            <a:r>
              <a:rPr lang="cs-CZ" sz="2200" dirty="0" smtClean="0"/>
              <a:t> bike</a:t>
            </a:r>
          </a:p>
          <a:p>
            <a:r>
              <a:rPr lang="cs-CZ" sz="2200" dirty="0" smtClean="0"/>
              <a:t>Problém s odkládáním kol všude vyústil v </a:t>
            </a:r>
            <a:r>
              <a:rPr lang="cs-CZ" sz="2200" dirty="0" smtClean="0"/>
              <a:t>dohodu</a:t>
            </a:r>
            <a:r>
              <a:rPr lang="cs-CZ" sz="2200" dirty="0" smtClean="0"/>
              <a:t>, že se instalují stojany </a:t>
            </a:r>
            <a:r>
              <a:rPr lang="cs-CZ" sz="2200" dirty="0" smtClean="0"/>
              <a:t>v parkovacích stínech </a:t>
            </a:r>
            <a:r>
              <a:rPr lang="cs-CZ" sz="2200" dirty="0" smtClean="0"/>
              <a:t>a na exponovaných místech a sdílená kola se dají odkládat jen tam, pokud se odloží jinde, nejde kolo </a:t>
            </a:r>
            <a:r>
              <a:rPr lang="cs-CZ" sz="2200" dirty="0" smtClean="0"/>
              <a:t>vrátí, </a:t>
            </a:r>
            <a:r>
              <a:rPr lang="cs-CZ" sz="2200" dirty="0" smtClean="0"/>
              <a:t>nebo platí uživatel „pokutu“</a:t>
            </a:r>
          </a:p>
          <a:p>
            <a:endParaRPr lang="cs-CZ" sz="2200" dirty="0"/>
          </a:p>
        </p:txBody>
      </p:sp>
      <p:sp>
        <p:nvSpPr>
          <p:cNvPr id="4" name="Obdélník 3"/>
          <p:cNvSpPr/>
          <p:nvPr/>
        </p:nvSpPr>
        <p:spPr>
          <a:xfrm>
            <a:off x="2483768" y="116632"/>
            <a:ext cx="6552728" cy="1082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73968" y="1196752"/>
            <a:ext cx="6552728" cy="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4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30622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001489"/>
                </a:solidFill>
              </a:rPr>
              <a:t/>
            </a:r>
            <a:br>
              <a:rPr lang="cs-CZ" sz="4000" dirty="0" smtClean="0">
                <a:solidFill>
                  <a:srgbClr val="001489"/>
                </a:solidFill>
              </a:rPr>
            </a:br>
            <a:r>
              <a:rPr lang="cs-CZ" sz="4000" dirty="0" smtClean="0">
                <a:solidFill>
                  <a:srgbClr val="001489"/>
                </a:solidFill>
              </a:rPr>
              <a:t>Lávka Holešovice Karlín</a:t>
            </a:r>
            <a:r>
              <a:rPr lang="cs-CZ" dirty="0">
                <a:solidFill>
                  <a:srgbClr val="001489"/>
                </a:solidFill>
              </a:rPr>
              <a:t/>
            </a:r>
            <a:br>
              <a:rPr lang="cs-CZ" dirty="0">
                <a:solidFill>
                  <a:srgbClr val="001489"/>
                </a:solidFill>
              </a:rPr>
            </a:br>
            <a:endParaRPr lang="cs-CZ" dirty="0">
              <a:solidFill>
                <a:srgbClr val="001489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83768" y="116632"/>
            <a:ext cx="6552728" cy="1082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73968" y="1196752"/>
            <a:ext cx="6552728" cy="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Může jít o obrázek 7 lidem a bo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0" y="1495425"/>
            <a:ext cx="2962143" cy="22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ůže jít o obrázek 6 lidem a body of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7662"/>
            <a:ext cx="3312368" cy="22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46" y="4041591"/>
            <a:ext cx="6406442" cy="17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30622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001489"/>
                </a:solidFill>
              </a:rPr>
              <a:t/>
            </a:r>
            <a:br>
              <a:rPr lang="cs-CZ" sz="4000" dirty="0" smtClean="0">
                <a:solidFill>
                  <a:srgbClr val="001489"/>
                </a:solidFill>
              </a:rPr>
            </a:br>
            <a:r>
              <a:rPr lang="cs-CZ" sz="4000" dirty="0" smtClean="0">
                <a:solidFill>
                  <a:srgbClr val="001489"/>
                </a:solidFill>
              </a:rPr>
              <a:t>Taxík </a:t>
            </a:r>
            <a:r>
              <a:rPr lang="cs-CZ" sz="4000" dirty="0" err="1" smtClean="0">
                <a:solidFill>
                  <a:srgbClr val="001489"/>
                </a:solidFill>
              </a:rPr>
              <a:t>maxík</a:t>
            </a:r>
            <a:r>
              <a:rPr lang="cs-CZ" dirty="0">
                <a:solidFill>
                  <a:srgbClr val="001489"/>
                </a:solidFill>
              </a:rPr>
              <a:t/>
            </a:r>
            <a:br>
              <a:rPr lang="cs-CZ" dirty="0">
                <a:solidFill>
                  <a:srgbClr val="001489"/>
                </a:solidFill>
              </a:rPr>
            </a:br>
            <a:endParaRPr lang="cs-CZ" dirty="0">
              <a:solidFill>
                <a:srgbClr val="001489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83768" y="116632"/>
            <a:ext cx="6552728" cy="1082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73968" y="1196752"/>
            <a:ext cx="6552728" cy="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Může jít o obrázek 2 lidem a text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429"/>
            <a:ext cx="3347263" cy="23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30622"/>
            <a:ext cx="6203032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001489"/>
                </a:solidFill>
              </a:rPr>
              <a:t>Propojování území</a:t>
            </a:r>
            <a:endParaRPr lang="cs-CZ" dirty="0">
              <a:solidFill>
                <a:srgbClr val="001489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83768" y="116632"/>
            <a:ext cx="6552728" cy="1082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73968" y="1196752"/>
            <a:ext cx="6552728" cy="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s://www.praha7.cz/wp-content/uploads/2023/02/mapa-usek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20478"/>
            <a:ext cx="3680508" cy="24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73968" y="1443660"/>
            <a:ext cx="6212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Propojení dvou částí </a:t>
            </a:r>
            <a:r>
              <a:rPr lang="cs-CZ" dirty="0" smtClean="0"/>
              <a:t>P7</a:t>
            </a:r>
            <a:r>
              <a:rPr lang="cs-CZ" dirty="0" smtClean="0"/>
              <a:t> - Veletržní </a:t>
            </a:r>
            <a:r>
              <a:rPr lang="cs-CZ" dirty="0"/>
              <a:t>a</a:t>
            </a:r>
            <a:r>
              <a:rPr lang="cs-CZ" dirty="0" smtClean="0"/>
              <a:t> Dělnické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Přístup k řece přes Nádraží Holešovice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Otevření </a:t>
            </a:r>
            <a:r>
              <a:rPr lang="cs-CZ" dirty="0" smtClean="0"/>
              <a:t>zkratky k Výstavišti přes území areálu Pražské Plynárensk</a:t>
            </a:r>
            <a:r>
              <a:rPr lang="cs-CZ" dirty="0"/>
              <a:t>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8" name="Picture 6" descr="https://www.praha7.cz/wp-content/uploads/2021/08/IMG_2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7" y="3861048"/>
            <a:ext cx="2578149" cy="17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praha7.cz/wp-content/uploads/2023/04/Port-7-pr%C5%AFch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7"/>
            <a:ext cx="2739529" cy="18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Chybějící legislativa – kdyby bylo možné regulovat, bylo by možné více využívat</a:t>
            </a:r>
          </a:p>
          <a:p>
            <a:r>
              <a:rPr lang="cs-CZ" dirty="0" smtClean="0"/>
              <a:t>Mentální příprava na situaci, kdy budou sdílené prostředky tak dostupné, že bude nutné k využití MHD motivovat</a:t>
            </a:r>
          </a:p>
          <a:p>
            <a:r>
              <a:rPr lang="cs-CZ" dirty="0" smtClean="0"/>
              <a:t>Mentální příprava na zahrnutí hodnoty veřejného prostoru do využití veřejného prostoru například </a:t>
            </a:r>
            <a:r>
              <a:rPr lang="cs-CZ" smtClean="0"/>
              <a:t>při parkování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023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211</Words>
  <Application>Microsoft Office PowerPoint</Application>
  <PresentationFormat>Předvádění na obrazovce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systému Office</vt:lpstr>
      <vt:lpstr>Sdílená městská doprava</vt:lpstr>
      <vt:lpstr> Sdílená kola, koloběžky, skútry </vt:lpstr>
      <vt:lpstr> Sdílená kola, koloběžky, skútry </vt:lpstr>
      <vt:lpstr> Lávka Holešovice Karlín </vt:lpstr>
      <vt:lpstr> Taxík maxík </vt:lpstr>
      <vt:lpstr>Propojování území</vt:lpstr>
      <vt:lpstr>Problémy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Burijan Trčka</dc:creator>
  <cp:lastModifiedBy>Čižinský Jan Mgr.</cp:lastModifiedBy>
  <cp:revision>8</cp:revision>
  <dcterms:created xsi:type="dcterms:W3CDTF">2016-12-16T09:12:05Z</dcterms:created>
  <dcterms:modified xsi:type="dcterms:W3CDTF">2023-06-07T15:10:30Z</dcterms:modified>
</cp:coreProperties>
</file>